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Helvetica World Italics" charset="1" panose="020B0500040000090004"/>
      <p:regular r:id="rId17"/>
    </p:embeddedFont>
    <p:embeddedFont>
      <p:font typeface="Helvetica World" charset="1" panose="020B0500040000020004"/>
      <p:regular r:id="rId18"/>
    </p:embeddedFont>
    <p:embeddedFont>
      <p:font typeface="Gotham Bold" charset="1" panose="00000000000000000000"/>
      <p:regular r:id="rId19"/>
    </p:embeddedFont>
    <p:embeddedFont>
      <p:font typeface="Helvetica World Bold Italics" charset="1" panose="020B0800040000090004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4258"/>
            <a:ext cx="18288000" cy="6853169"/>
            <a:chOff x="0" y="0"/>
            <a:chExt cx="2967151" cy="11118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967151" cy="1111898"/>
            </a:xfrm>
            <a:custGeom>
              <a:avLst/>
              <a:gdLst/>
              <a:ahLst/>
              <a:cxnLst/>
              <a:rect r="r" b="b" t="t" l="l"/>
              <a:pathLst>
                <a:path h="1111898" w="2967151">
                  <a:moveTo>
                    <a:pt x="0" y="0"/>
                  </a:moveTo>
                  <a:lnTo>
                    <a:pt x="2967151" y="0"/>
                  </a:lnTo>
                  <a:lnTo>
                    <a:pt x="2967151" y="1111898"/>
                  </a:lnTo>
                  <a:lnTo>
                    <a:pt x="0" y="1111898"/>
                  </a:lnTo>
                  <a:close/>
                </a:path>
              </a:pathLst>
            </a:custGeom>
            <a:blipFill>
              <a:blip r:embed="rId2"/>
              <a:stretch>
                <a:fillRect l="0" t="-38895" r="0" b="-38895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7021298"/>
            <a:ext cx="18288000" cy="3249935"/>
            <a:chOff x="0" y="0"/>
            <a:chExt cx="4816593" cy="85595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816592" cy="855950"/>
            </a:xfrm>
            <a:custGeom>
              <a:avLst/>
              <a:gdLst/>
              <a:ahLst/>
              <a:cxnLst/>
              <a:rect r="r" b="b" t="t" l="l"/>
              <a:pathLst>
                <a:path h="855950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855950"/>
                  </a:lnTo>
                  <a:lnTo>
                    <a:pt x="0" y="855950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4816593" cy="8940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-10800000">
            <a:off x="15662831" y="358145"/>
            <a:ext cx="2312718" cy="2312718"/>
          </a:xfrm>
          <a:custGeom>
            <a:avLst/>
            <a:gdLst/>
            <a:ahLst/>
            <a:cxnLst/>
            <a:rect r="r" b="b" t="t" l="l"/>
            <a:pathLst>
              <a:path h="2312718" w="2312718">
                <a:moveTo>
                  <a:pt x="0" y="0"/>
                </a:moveTo>
                <a:lnTo>
                  <a:pt x="2312718" y="0"/>
                </a:lnTo>
                <a:lnTo>
                  <a:pt x="2312718" y="2312717"/>
                </a:lnTo>
                <a:lnTo>
                  <a:pt x="0" y="231271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true" flipV="false" rot="0">
            <a:off x="177451" y="358145"/>
            <a:ext cx="1341110" cy="1341110"/>
          </a:xfrm>
          <a:custGeom>
            <a:avLst/>
            <a:gdLst/>
            <a:ahLst/>
            <a:cxnLst/>
            <a:rect r="r" b="b" t="t" l="l"/>
            <a:pathLst>
              <a:path h="1341110" w="1341110">
                <a:moveTo>
                  <a:pt x="1341110" y="0"/>
                </a:moveTo>
                <a:lnTo>
                  <a:pt x="0" y="0"/>
                </a:lnTo>
                <a:lnTo>
                  <a:pt x="0" y="1341110"/>
                </a:lnTo>
                <a:lnTo>
                  <a:pt x="1341110" y="1341110"/>
                </a:lnTo>
                <a:lnTo>
                  <a:pt x="134111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91751" y="8763575"/>
            <a:ext cx="3348221" cy="58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Metro Staff Inc.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323752" y="9465840"/>
            <a:ext cx="4150131" cy="539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Noviembre 11, 2025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91751" y="6954623"/>
            <a:ext cx="15444597" cy="11805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752"/>
              </a:lnSpc>
            </a:pPr>
            <a:r>
              <a:rPr lang="en-US" b="true" sz="3394">
                <a:solidFill>
                  <a:srgbClr val="FFFFFF"/>
                </a:solidFill>
                <a:latin typeface="Gotham Bold"/>
                <a:ea typeface="Gotham Bold"/>
                <a:cs typeface="Gotham Bold"/>
                <a:sym typeface="Gotham Bold"/>
              </a:rPr>
              <a:t>Generalista de Recursos Humanos / Despachador de Personal — Guía Operativa Diaria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391751" y="9418215"/>
            <a:ext cx="10849224" cy="58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“Northstar Lingua — Serie de Entrenamiento Operativo”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91751" y="8155916"/>
            <a:ext cx="12196343" cy="58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“Precisión, eficiencia y profesionalismo en cada aplicación”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391751" y="8986007"/>
            <a:ext cx="2623851" cy="272293"/>
            <a:chOff x="0" y="0"/>
            <a:chExt cx="691055" cy="7171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91055" cy="71715"/>
            </a:xfrm>
            <a:custGeom>
              <a:avLst/>
              <a:gdLst/>
              <a:ahLst/>
              <a:cxnLst/>
              <a:rect r="r" b="b" t="t" l="l"/>
              <a:pathLst>
                <a:path h="71715" w="691055">
                  <a:moveTo>
                    <a:pt x="0" y="0"/>
                  </a:moveTo>
                  <a:lnTo>
                    <a:pt x="691055" y="0"/>
                  </a:lnTo>
                  <a:lnTo>
                    <a:pt x="691055" y="71715"/>
                  </a:lnTo>
                  <a:lnTo>
                    <a:pt x="0" y="717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691055" cy="109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1866382"/>
            <a:ext cx="18288000" cy="6790282"/>
            <a:chOff x="0" y="0"/>
            <a:chExt cx="4816593" cy="17883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788387"/>
            </a:xfrm>
            <a:custGeom>
              <a:avLst/>
              <a:gdLst/>
              <a:ahLst/>
              <a:cxnLst/>
              <a:rect r="r" b="b" t="t" l="l"/>
              <a:pathLst>
                <a:path h="178838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88387"/>
                  </a:lnTo>
                  <a:lnTo>
                    <a:pt x="0" y="178838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182648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557250" y="4920059"/>
            <a:ext cx="7474095" cy="294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1"/>
              </a:lnSpc>
            </a:pP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Ignorar mensajes o solicitantes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Omitir verificación de documentos</a:t>
            </a:r>
          </a:p>
          <a:p>
            <a:pPr algn="l" marL="728067" indent="-364033" lvl="1">
              <a:lnSpc>
                <a:spcPts val="4721"/>
              </a:lnSpc>
              <a:spcBef>
                <a:spcPct val="0"/>
              </a:spcBef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D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ejar el áre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 d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 trabajo desordenada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27651" y="397591"/>
            <a:ext cx="17832699" cy="11288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178"/>
              </a:lnSpc>
              <a:spcBef>
                <a:spcPct val="0"/>
              </a:spcBef>
            </a:pPr>
            <a:r>
              <a:rPr lang="en-US" b="true" sz="65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Cierre de Jornada y Conducta Profes</a:t>
            </a:r>
            <a:r>
              <a:rPr lang="en-US" b="true" sz="65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ional</a:t>
            </a:r>
          </a:p>
        </p:txBody>
      </p:sp>
      <p:sp>
        <p:nvSpPr>
          <p:cNvPr name="Freeform 7" id="7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451040" y="3160954"/>
            <a:ext cx="7542369" cy="4124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1"/>
              </a:lnSpc>
            </a:pP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Sé puntual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Mantén la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oficina limpia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A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poya a tus compañeros y gerencia</a:t>
            </a:r>
          </a:p>
          <a:p>
            <a:pPr algn="l" marL="728067" indent="-364033" lvl="1">
              <a:lnSpc>
                <a:spcPts val="4721"/>
              </a:lnSpc>
              <a:spcBef>
                <a:spcPct val="0"/>
              </a:spcBef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Cumple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con no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rmas de seguridad y políticas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51040" y="2152136"/>
            <a:ext cx="2138980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99"/>
              </a:lnSpc>
              <a:spcBef>
                <a:spcPct val="0"/>
              </a:spcBef>
            </a:pPr>
            <a:r>
              <a:rPr lang="en-US" b="true" sz="6999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Do’s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57250" y="3844925"/>
            <a:ext cx="2965621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799"/>
              </a:lnSpc>
              <a:spcBef>
                <a:spcPct val="0"/>
              </a:spcBef>
            </a:pPr>
            <a:r>
              <a:rPr lang="en-US" b="true" sz="6999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Don’ts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7651" y="9182100"/>
            <a:ext cx="15274718" cy="5811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721"/>
              </a:lnSpc>
              <a:spcBef>
                <a:spcPct val="0"/>
              </a:spcBef>
            </a:pPr>
            <a:r>
              <a:rPr lang="en-US" sz="3372">
                <a:solidFill>
                  <a:srgbClr val="0660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“El profesionalismo no está en el papeleo — está en la precisión de cada paso</a:t>
            </a:r>
            <a:r>
              <a:rPr lang="en-US" sz="3372">
                <a:solidFill>
                  <a:srgbClr val="06606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.”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6606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5872804" y="6422973"/>
            <a:ext cx="2253053" cy="2253053"/>
          </a:xfrm>
          <a:custGeom>
            <a:avLst/>
            <a:gdLst/>
            <a:ahLst/>
            <a:cxnLst/>
            <a:rect r="r" b="b" t="t" l="l"/>
            <a:pathLst>
              <a:path h="2253053" w="2253053">
                <a:moveTo>
                  <a:pt x="0" y="0"/>
                </a:moveTo>
                <a:lnTo>
                  <a:pt x="2253053" y="0"/>
                </a:lnTo>
                <a:lnTo>
                  <a:pt x="2253053" y="2253052"/>
                </a:lnTo>
                <a:lnTo>
                  <a:pt x="0" y="22530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253992" y="358145"/>
            <a:ext cx="1341110" cy="1341110"/>
          </a:xfrm>
          <a:custGeom>
            <a:avLst/>
            <a:gdLst/>
            <a:ahLst/>
            <a:cxnLst/>
            <a:rect r="r" b="b" t="t" l="l"/>
            <a:pathLst>
              <a:path h="1341110" w="1341110">
                <a:moveTo>
                  <a:pt x="1341110" y="0"/>
                </a:moveTo>
                <a:lnTo>
                  <a:pt x="0" y="0"/>
                </a:lnTo>
                <a:lnTo>
                  <a:pt x="0" y="1341110"/>
                </a:lnTo>
                <a:lnTo>
                  <a:pt x="1341110" y="1341110"/>
                </a:lnTo>
                <a:lnTo>
                  <a:pt x="134111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747619" y="3607776"/>
            <a:ext cx="14792762" cy="2754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22457"/>
              </a:lnSpc>
            </a:pPr>
            <a:r>
              <a:rPr lang="en-US" b="true" sz="16040">
                <a:solidFill>
                  <a:srgbClr val="FEFAE0"/>
                </a:solidFill>
                <a:latin typeface="Gotham Bold"/>
                <a:ea typeface="Gotham Bold"/>
                <a:cs typeface="Gotham Bold"/>
                <a:sym typeface="Gotham Bold"/>
              </a:rPr>
              <a:t>GRACIAS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323752" y="9229510"/>
            <a:ext cx="3935548" cy="5393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November 11</a:t>
            </a:r>
            <a:r>
              <a:rPr lang="en-US" sz="314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th</a:t>
            </a:r>
            <a:r>
              <a:rPr lang="en-US" sz="3141">
                <a:solidFill>
                  <a:srgbClr val="FFFFFF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, 2025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91751" y="8609350"/>
            <a:ext cx="3348221" cy="58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Metro Staff Inc.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91751" y="9418215"/>
            <a:ext cx="10849224" cy="5869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FFFFFF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“Northstar Lingua — Serie de Entrenamiento Operativo”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391751" y="8807676"/>
            <a:ext cx="2853474" cy="272293"/>
            <a:chOff x="0" y="0"/>
            <a:chExt cx="751532" cy="71715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51532" cy="71715"/>
            </a:xfrm>
            <a:custGeom>
              <a:avLst/>
              <a:gdLst/>
              <a:ahLst/>
              <a:cxnLst/>
              <a:rect r="r" b="b" t="t" l="l"/>
              <a:pathLst>
                <a:path h="71715" w="751532">
                  <a:moveTo>
                    <a:pt x="0" y="0"/>
                  </a:moveTo>
                  <a:lnTo>
                    <a:pt x="751532" y="0"/>
                  </a:lnTo>
                  <a:lnTo>
                    <a:pt x="751532" y="71715"/>
                  </a:lnTo>
                  <a:lnTo>
                    <a:pt x="0" y="717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751532" cy="109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3696179" cy="10280523"/>
            <a:chOff x="0" y="0"/>
            <a:chExt cx="973479" cy="270762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973479" cy="2707627"/>
            </a:xfrm>
            <a:custGeom>
              <a:avLst/>
              <a:gdLst/>
              <a:ahLst/>
              <a:cxnLst/>
              <a:rect r="r" b="b" t="t" l="l"/>
              <a:pathLst>
                <a:path h="2707627" w="973479">
                  <a:moveTo>
                    <a:pt x="0" y="0"/>
                  </a:moveTo>
                  <a:lnTo>
                    <a:pt x="973479" y="0"/>
                  </a:lnTo>
                  <a:lnTo>
                    <a:pt x="973479" y="2707627"/>
                  </a:lnTo>
                  <a:lnTo>
                    <a:pt x="0" y="2707627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973479" cy="27457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3513524" y="0"/>
            <a:ext cx="4774476" cy="10280523"/>
            <a:chOff x="0" y="0"/>
            <a:chExt cx="806461" cy="173649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06461" cy="1736492"/>
            </a:xfrm>
            <a:custGeom>
              <a:avLst/>
              <a:gdLst/>
              <a:ahLst/>
              <a:cxnLst/>
              <a:rect r="r" b="b" t="t" l="l"/>
              <a:pathLst>
                <a:path h="1736492" w="806461">
                  <a:moveTo>
                    <a:pt x="0" y="0"/>
                  </a:moveTo>
                  <a:lnTo>
                    <a:pt x="806461" y="0"/>
                  </a:lnTo>
                  <a:lnTo>
                    <a:pt x="806461" y="1736492"/>
                  </a:lnTo>
                  <a:lnTo>
                    <a:pt x="0" y="1736492"/>
                  </a:lnTo>
                  <a:close/>
                </a:path>
              </a:pathLst>
            </a:custGeom>
            <a:blipFill>
              <a:blip r:embed="rId2"/>
              <a:stretch>
                <a:fillRect l="-116627" t="0" r="-106558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865264" y="324692"/>
            <a:ext cx="7414963" cy="3017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081"/>
              </a:lnSpc>
              <a:spcBef>
                <a:spcPct val="0"/>
              </a:spcBef>
            </a:pPr>
            <a:r>
              <a:rPr lang="en-US" b="true" sz="8629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¿Qué es este puesto?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865264" y="3840833"/>
            <a:ext cx="9998679" cy="54174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24"/>
              </a:lnSpc>
            </a:pP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 Generalista de RR.HH. o Despachador de Personal gestiona el flujo de solicitantes y garantiza que cada paso —desde la recepción hasta la contratación— sea preciso, legal y ordenado.</a:t>
            </a:r>
          </a:p>
          <a:p>
            <a:pPr algn="l">
              <a:lnSpc>
                <a:spcPts val="4324"/>
              </a:lnSpc>
            </a:pP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Puntos clave:</a:t>
            </a:r>
          </a:p>
          <a:p>
            <a:pPr algn="l" marL="666893" indent="-333446" lvl="1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Primer contacto con los solicitantes</a:t>
            </a:r>
          </a:p>
          <a:p>
            <a:pPr algn="l" marL="666893" indent="-333446" lvl="1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Responsable de la documentación correcta</a:t>
            </a:r>
          </a:p>
          <a:p>
            <a:pPr algn="l" marL="666893" indent="-333446" lvl="1">
              <a:lnSpc>
                <a:spcPts val="4324"/>
              </a:lnSpc>
              <a:buFont typeface="Arial"/>
              <a:buChar char="•"/>
            </a:pP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Manti</a:t>
            </a:r>
            <a:r>
              <a:rPr lang="en-US" sz="3088">
                <a:solidFill>
                  <a:srgbClr val="051B1B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ene los procesos organizados y en cumplimiento</a:t>
            </a:r>
          </a:p>
          <a:p>
            <a:pPr algn="l" marL="0" indent="0" lvl="0">
              <a:lnSpc>
                <a:spcPts val="4324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EFAE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3692289" cy="10287000"/>
            <a:chOff x="0" y="0"/>
            <a:chExt cx="3606200" cy="270933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06200" cy="2709333"/>
            </a:xfrm>
            <a:custGeom>
              <a:avLst/>
              <a:gdLst/>
              <a:ahLst/>
              <a:cxnLst/>
              <a:rect r="r" b="b" t="t" l="l"/>
              <a:pathLst>
                <a:path h="2709333" w="3606200">
                  <a:moveTo>
                    <a:pt x="0" y="0"/>
                  </a:moveTo>
                  <a:lnTo>
                    <a:pt x="3606200" y="0"/>
                  </a:lnTo>
                  <a:lnTo>
                    <a:pt x="3606200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606200" cy="274743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6850962" y="4378025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10800000">
            <a:off x="15731821" y="4378025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86069" y="420782"/>
            <a:ext cx="7053006" cy="30299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132"/>
              </a:lnSpc>
              <a:spcBef>
                <a:spcPct val="0"/>
              </a:spcBef>
            </a:pPr>
            <a:r>
              <a:rPr lang="en-US" b="true" sz="8666">
                <a:solidFill>
                  <a:srgbClr val="FEFAE0"/>
                </a:solidFill>
                <a:latin typeface="Gotham Bold"/>
                <a:ea typeface="Gotham Bold"/>
                <a:cs typeface="Gotham Bold"/>
                <a:sym typeface="Gotham Bold"/>
              </a:rPr>
              <a:t>¿Por qué es</a:t>
            </a:r>
            <a:r>
              <a:rPr lang="en-US" b="true" sz="8666">
                <a:solidFill>
                  <a:srgbClr val="FEFAE0"/>
                </a:solidFill>
                <a:latin typeface="Gotham Bold"/>
                <a:ea typeface="Gotham Bold"/>
                <a:cs typeface="Gotham Bold"/>
                <a:sym typeface="Gotham Bold"/>
              </a:rPr>
              <a:t> importante?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86069" y="4301825"/>
            <a:ext cx="9998679" cy="3702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884"/>
              </a:lnSpc>
            </a:pPr>
            <a:r>
              <a:rPr lang="en-US" sz="348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Este puesto mantiene el sistema de contratación funcionando correctamente.</a:t>
            </a:r>
          </a:p>
          <a:p>
            <a:pPr algn="l" marL="0" indent="0" lvl="0">
              <a:lnSpc>
                <a:spcPts val="4884"/>
              </a:lnSpc>
              <a:spcBef>
                <a:spcPct val="0"/>
              </a:spcBef>
            </a:pPr>
            <a:r>
              <a:rPr lang="en-US" sz="348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Sin él, el proceso se retrasa, se pierde el cumplimiento y aumentan los errores. Eres el vínculo entre las personas, los documentos y la eficiencia operativa.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36539" y="-211262"/>
            <a:ext cx="13008832" cy="7543610"/>
            <a:chOff x="0" y="0"/>
            <a:chExt cx="3426194" cy="198679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426194" cy="1986794"/>
            </a:xfrm>
            <a:custGeom>
              <a:avLst/>
              <a:gdLst/>
              <a:ahLst/>
              <a:cxnLst/>
              <a:rect r="r" b="b" t="t" l="l"/>
              <a:pathLst>
                <a:path h="1986794" w="3426194">
                  <a:moveTo>
                    <a:pt x="0" y="0"/>
                  </a:moveTo>
                  <a:lnTo>
                    <a:pt x="3426194" y="0"/>
                  </a:lnTo>
                  <a:lnTo>
                    <a:pt x="3426194" y="1986794"/>
                  </a:lnTo>
                  <a:lnTo>
                    <a:pt x="0" y="1986794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426194" cy="202489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754179"/>
            <a:ext cx="14601091" cy="8532821"/>
            <a:chOff x="0" y="0"/>
            <a:chExt cx="3845555" cy="2247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555" cy="2247327"/>
            </a:xfrm>
            <a:custGeom>
              <a:avLst/>
              <a:gdLst/>
              <a:ahLst/>
              <a:cxnLst/>
              <a:rect r="r" b="b" t="t" l="l"/>
              <a:pathLst>
                <a:path h="2247327" w="3845555">
                  <a:moveTo>
                    <a:pt x="0" y="0"/>
                  </a:moveTo>
                  <a:lnTo>
                    <a:pt x="3845555" y="0"/>
                  </a:lnTo>
                  <a:lnTo>
                    <a:pt x="3845555" y="2247327"/>
                  </a:lnTo>
                  <a:lnTo>
                    <a:pt x="0" y="224732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45555" cy="22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12680" y="3874931"/>
            <a:ext cx="11028275" cy="47947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8"/>
              </a:lnSpc>
            </a:pP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Saluda al solicitante y pide nombre completo + SSN</a:t>
            </a: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evisa antecedentes en Outlook, Lawlogix y TempWorks</a:t>
            </a: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Identifica alertas o solicitudes previas</a:t>
            </a: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Entrega los paquetes de aplicación (Parte 1 y Parte 2)</a:t>
            </a: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Revisa y co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rrige si es necesario</a:t>
            </a:r>
          </a:p>
          <a:p>
            <a:pPr algn="l" marL="658190" indent="-329095" lvl="1">
              <a:lnSpc>
                <a:spcPts val="4268"/>
              </a:lnSpc>
              <a:buAutoNum type="arabicPeriod" startAt="1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Es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canea, copia y archiva los documentos</a:t>
            </a:r>
          </a:p>
          <a:p>
            <a:pPr algn="l">
              <a:lnSpc>
                <a:spcPts val="4268"/>
              </a:lnSpc>
            </a:pPr>
          </a:p>
          <a:p>
            <a:pPr algn="l" marL="0" indent="0" lvl="0">
              <a:lnSpc>
                <a:spcPts val="4268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122411" y="439793"/>
            <a:ext cx="18043179" cy="10539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581"/>
              </a:lnSpc>
              <a:spcBef>
                <a:spcPct val="0"/>
              </a:spcBef>
            </a:pPr>
            <a:r>
              <a:rPr lang="en-US" b="true" sz="6129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Paso</a:t>
            </a:r>
            <a:r>
              <a:rPr lang="en-US" b="true" sz="6129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 1 — Recepción y llenado de documentos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312680" y="2742538"/>
            <a:ext cx="3892772" cy="983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79"/>
              </a:lnSpc>
              <a:spcBef>
                <a:spcPct val="0"/>
              </a:spcBef>
            </a:pPr>
            <a:r>
              <a:rPr lang="en-US" b="true" sz="5271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Checklist: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622763" y="4592288"/>
            <a:ext cx="4185285" cy="272293"/>
            <a:chOff x="0" y="0"/>
            <a:chExt cx="1102297" cy="7171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102297" cy="71715"/>
            </a:xfrm>
            <a:custGeom>
              <a:avLst/>
              <a:gdLst/>
              <a:ahLst/>
              <a:cxnLst/>
              <a:rect r="r" b="b" t="t" l="l"/>
              <a:pathLst>
                <a:path h="71715" w="1102297">
                  <a:moveTo>
                    <a:pt x="0" y="0"/>
                  </a:moveTo>
                  <a:lnTo>
                    <a:pt x="1102297" y="0"/>
                  </a:lnTo>
                  <a:lnTo>
                    <a:pt x="1102297" y="71715"/>
                  </a:lnTo>
                  <a:lnTo>
                    <a:pt x="0" y="717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102297" cy="1098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148210" y="5128192"/>
            <a:ext cx="5639561" cy="302910"/>
            <a:chOff x="0" y="0"/>
            <a:chExt cx="1485316" cy="79779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485316" cy="79779"/>
            </a:xfrm>
            <a:custGeom>
              <a:avLst/>
              <a:gdLst/>
              <a:ahLst/>
              <a:cxnLst/>
              <a:rect r="r" b="b" t="t" l="l"/>
              <a:pathLst>
                <a:path h="79779" w="1485316">
                  <a:moveTo>
                    <a:pt x="0" y="0"/>
                  </a:moveTo>
                  <a:lnTo>
                    <a:pt x="1485316" y="0"/>
                  </a:lnTo>
                  <a:lnTo>
                    <a:pt x="1485316" y="79779"/>
                  </a:lnTo>
                  <a:lnTo>
                    <a:pt x="0" y="7977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38100"/>
              <a:ext cx="1485316" cy="1178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36539" y="0"/>
            <a:ext cx="12451461" cy="7332348"/>
            <a:chOff x="0" y="0"/>
            <a:chExt cx="3279397" cy="1931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9397" cy="1931153"/>
            </a:xfrm>
            <a:custGeom>
              <a:avLst/>
              <a:gdLst/>
              <a:ahLst/>
              <a:cxnLst/>
              <a:rect r="r" b="b" t="t" l="l"/>
              <a:pathLst>
                <a:path h="1931153" w="3279397">
                  <a:moveTo>
                    <a:pt x="0" y="0"/>
                  </a:moveTo>
                  <a:lnTo>
                    <a:pt x="3279397" y="0"/>
                  </a:lnTo>
                  <a:lnTo>
                    <a:pt x="3279397" y="1931153"/>
                  </a:lnTo>
                  <a:lnTo>
                    <a:pt x="0" y="1931153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79397" cy="19692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754179"/>
            <a:ext cx="14601091" cy="8532821"/>
            <a:chOff x="0" y="0"/>
            <a:chExt cx="3845555" cy="2247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555" cy="2247327"/>
            </a:xfrm>
            <a:custGeom>
              <a:avLst/>
              <a:gdLst/>
              <a:ahLst/>
              <a:cxnLst/>
              <a:rect r="r" b="b" t="t" l="l"/>
              <a:pathLst>
                <a:path h="2247327" w="3845555">
                  <a:moveTo>
                    <a:pt x="0" y="0"/>
                  </a:moveTo>
                  <a:lnTo>
                    <a:pt x="3845555" y="0"/>
                  </a:lnTo>
                  <a:lnTo>
                    <a:pt x="3845555" y="2247327"/>
                  </a:lnTo>
                  <a:lnTo>
                    <a:pt x="0" y="224732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45555" cy="22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2973385"/>
            <a:ext cx="8782315" cy="21250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8"/>
              </a:lnSpc>
            </a:pPr>
          </a:p>
          <a:p>
            <a:pPr algn="l" marL="658190" indent="-329095" lvl="1">
              <a:lnSpc>
                <a:spcPts val="4268"/>
              </a:lnSpc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El solicitante llena el formulario en el kiosco</a:t>
            </a:r>
          </a:p>
          <a:p>
            <a:pPr algn="l" marL="658190" indent="-329095" lvl="1">
              <a:lnSpc>
                <a:spcPts val="4268"/>
              </a:lnSpc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irma virtualmente con SSN y nombre</a:t>
            </a:r>
          </a:p>
          <a:p>
            <a:pPr algn="l" marL="658190" indent="-329095" lvl="1">
              <a:lnSpc>
                <a:spcPts val="4268"/>
              </a:lnSpc>
              <a:spcBef>
                <a:spcPct val="0"/>
              </a:spcBef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Confirma envío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96134"/>
            <a:ext cx="14590158" cy="13580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13"/>
              </a:lnSpc>
              <a:spcBef>
                <a:spcPct val="0"/>
              </a:spcBef>
            </a:pPr>
            <a:r>
              <a:rPr lang="en-US" b="true" sz="786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Paso</a:t>
            </a:r>
            <a:r>
              <a:rPr lang="en-US" b="true" sz="786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 2 — Aplicación Digital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20831" y="2160827"/>
            <a:ext cx="3117359" cy="879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06"/>
              </a:lnSpc>
              <a:spcBef>
                <a:spcPct val="0"/>
              </a:spcBef>
            </a:pPr>
            <a:r>
              <a:rPr lang="en-US" b="true" sz="4647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Tax Credit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430962"/>
            <a:ext cx="11901210" cy="31928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68"/>
              </a:lnSpc>
            </a:pPr>
          </a:p>
          <a:p>
            <a:pPr algn="l" marL="658190" indent="-329095" lvl="1">
              <a:lnSpc>
                <a:spcPts val="4268"/>
              </a:lnSpc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El solicitante lee la presentación de orientación (PC o carpeta física)</a:t>
            </a:r>
          </a:p>
          <a:p>
            <a:pPr algn="l" marL="658190" indent="-329095" lvl="1">
              <a:lnSpc>
                <a:spcPts val="4268"/>
              </a:lnSpc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RR.H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H. crea perfiles en TempWorks y Lawlogix</a:t>
            </a:r>
          </a:p>
          <a:p>
            <a:pPr algn="l" marL="658190" indent="-329095" lvl="1">
              <a:lnSpc>
                <a:spcPts val="4268"/>
              </a:lnSpc>
              <a:buFont typeface="Arial"/>
              <a:buChar char="•"/>
            </a:pP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Aplica examen de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20 pregu</a:t>
            </a:r>
            <a:r>
              <a:rPr lang="en-US" sz="3048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ntas y verifica resultados</a:t>
            </a:r>
          </a:p>
          <a:p>
            <a:pPr algn="l" marL="0" indent="0" lvl="0">
              <a:lnSpc>
                <a:spcPts val="4268"/>
              </a:lnSpc>
              <a:spcBef>
                <a:spcPct val="0"/>
              </a:spcBef>
            </a:pPr>
          </a:p>
        </p:txBody>
      </p:sp>
      <p:sp>
        <p:nvSpPr>
          <p:cNvPr name="TextBox 14" id="14"/>
          <p:cNvSpPr txBox="true"/>
          <p:nvPr/>
        </p:nvSpPr>
        <p:spPr>
          <a:xfrm rot="0">
            <a:off x="1220831" y="5507966"/>
            <a:ext cx="3656747" cy="8792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6506"/>
              </a:lnSpc>
              <a:spcBef>
                <a:spcPct val="0"/>
              </a:spcBef>
            </a:pPr>
            <a:r>
              <a:rPr lang="en-US" b="true" sz="4647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Orientación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5719581" y="4163659"/>
            <a:ext cx="2746317" cy="287602"/>
            <a:chOff x="0" y="0"/>
            <a:chExt cx="723310" cy="7574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23310" cy="75747"/>
            </a:xfrm>
            <a:custGeom>
              <a:avLst/>
              <a:gdLst/>
              <a:ahLst/>
              <a:cxnLst/>
              <a:rect r="r" b="b" t="t" l="l"/>
              <a:pathLst>
                <a:path h="75747" w="723310">
                  <a:moveTo>
                    <a:pt x="0" y="0"/>
                  </a:moveTo>
                  <a:lnTo>
                    <a:pt x="723310" y="0"/>
                  </a:lnTo>
                  <a:lnTo>
                    <a:pt x="723310" y="75747"/>
                  </a:lnTo>
                  <a:lnTo>
                    <a:pt x="0" y="7574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723310" cy="113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5836539" y="8113363"/>
            <a:ext cx="4213720" cy="379254"/>
            <a:chOff x="0" y="0"/>
            <a:chExt cx="1109786" cy="99886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109786" cy="99886"/>
            </a:xfrm>
            <a:custGeom>
              <a:avLst/>
              <a:gdLst/>
              <a:ahLst/>
              <a:cxnLst/>
              <a:rect r="r" b="b" t="t" l="l"/>
              <a:pathLst>
                <a:path h="99886" w="1109786">
                  <a:moveTo>
                    <a:pt x="0" y="0"/>
                  </a:moveTo>
                  <a:lnTo>
                    <a:pt x="1109786" y="0"/>
                  </a:lnTo>
                  <a:lnTo>
                    <a:pt x="1109786" y="99886"/>
                  </a:lnTo>
                  <a:lnTo>
                    <a:pt x="0" y="9988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1109786" cy="13798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36539" y="16689"/>
            <a:ext cx="12451461" cy="7315659"/>
            <a:chOff x="0" y="0"/>
            <a:chExt cx="3279397" cy="192675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9397" cy="1926758"/>
            </a:xfrm>
            <a:custGeom>
              <a:avLst/>
              <a:gdLst/>
              <a:ahLst/>
              <a:cxnLst/>
              <a:rect r="r" b="b" t="t" l="l"/>
              <a:pathLst>
                <a:path h="1926758" w="3279397">
                  <a:moveTo>
                    <a:pt x="0" y="0"/>
                  </a:moveTo>
                  <a:lnTo>
                    <a:pt x="3279397" y="0"/>
                  </a:lnTo>
                  <a:lnTo>
                    <a:pt x="3279397" y="1926758"/>
                  </a:lnTo>
                  <a:lnTo>
                    <a:pt x="0" y="1926758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79397" cy="19648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754179"/>
            <a:ext cx="14601091" cy="8532821"/>
            <a:chOff x="0" y="0"/>
            <a:chExt cx="3845555" cy="2247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555" cy="2247327"/>
            </a:xfrm>
            <a:custGeom>
              <a:avLst/>
              <a:gdLst/>
              <a:ahLst/>
              <a:cxnLst/>
              <a:rect r="r" b="b" t="t" l="l"/>
              <a:pathLst>
                <a:path h="2247327" w="3845555">
                  <a:moveTo>
                    <a:pt x="0" y="0"/>
                  </a:moveTo>
                  <a:lnTo>
                    <a:pt x="3845555" y="0"/>
                  </a:lnTo>
                  <a:lnTo>
                    <a:pt x="3845555" y="2247327"/>
                  </a:lnTo>
                  <a:lnTo>
                    <a:pt x="0" y="224732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45555" cy="22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12680" y="4853183"/>
            <a:ext cx="10765294" cy="2353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Entrega el formulario I-9 tras aprobar el examen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Revisa que esté correctamente llenado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Verifica q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ue aparezca en el panel de Lawlogix</a:t>
            </a:r>
          </a:p>
          <a:p>
            <a:pPr algn="l" marL="728067" indent="-364033" lvl="1">
              <a:lnSpc>
                <a:spcPts val="4721"/>
              </a:lnSpc>
              <a:spcBef>
                <a:spcPct val="0"/>
              </a:spcBef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Comprueba validez de documentos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(Lista A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 B+C)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22444"/>
            <a:ext cx="17259300" cy="133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58"/>
              </a:lnSpc>
              <a:spcBef>
                <a:spcPct val="0"/>
              </a:spcBef>
            </a:pPr>
            <a:r>
              <a:rPr lang="en-US" b="true" sz="77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Paso</a:t>
            </a:r>
            <a:r>
              <a:rPr lang="en-US" b="true" sz="77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 3 — Documentación Legal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947045" y="8722863"/>
            <a:ext cx="6393910" cy="58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06606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Ingoude Company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12680" y="3016589"/>
            <a:ext cx="3892772" cy="983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79"/>
              </a:lnSpc>
              <a:spcBef>
                <a:spcPct val="0"/>
              </a:spcBef>
            </a:pPr>
            <a:r>
              <a:rPr lang="en-US" b="true" sz="5271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Checklist: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4024021" y="4972725"/>
            <a:ext cx="2671307" cy="341551"/>
            <a:chOff x="0" y="0"/>
            <a:chExt cx="703554" cy="89956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703554" cy="89956"/>
            </a:xfrm>
            <a:custGeom>
              <a:avLst/>
              <a:gdLst/>
              <a:ahLst/>
              <a:cxnLst/>
              <a:rect r="r" b="b" t="t" l="l"/>
              <a:pathLst>
                <a:path h="89956" w="703554">
                  <a:moveTo>
                    <a:pt x="0" y="0"/>
                  </a:moveTo>
                  <a:lnTo>
                    <a:pt x="703554" y="0"/>
                  </a:lnTo>
                  <a:lnTo>
                    <a:pt x="703554" y="89956"/>
                  </a:lnTo>
                  <a:lnTo>
                    <a:pt x="0" y="89956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703554" cy="12805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8918988" y="6169030"/>
            <a:ext cx="1827826" cy="348834"/>
            <a:chOff x="0" y="0"/>
            <a:chExt cx="481403" cy="91874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481403" cy="91874"/>
            </a:xfrm>
            <a:custGeom>
              <a:avLst/>
              <a:gdLst/>
              <a:ahLst/>
              <a:cxnLst/>
              <a:rect r="r" b="b" t="t" l="l"/>
              <a:pathLst>
                <a:path h="91874" w="481403">
                  <a:moveTo>
                    <a:pt x="0" y="0"/>
                  </a:moveTo>
                  <a:lnTo>
                    <a:pt x="481403" y="0"/>
                  </a:lnTo>
                  <a:lnTo>
                    <a:pt x="481403" y="91874"/>
                  </a:lnTo>
                  <a:lnTo>
                    <a:pt x="0" y="91874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481403" cy="12997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836539" y="0"/>
            <a:ext cx="12451461" cy="7179266"/>
            <a:chOff x="0" y="0"/>
            <a:chExt cx="3279397" cy="18908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79397" cy="1890836"/>
            </a:xfrm>
            <a:custGeom>
              <a:avLst/>
              <a:gdLst/>
              <a:ahLst/>
              <a:cxnLst/>
              <a:rect r="r" b="b" t="t" l="l"/>
              <a:pathLst>
                <a:path h="1890836" w="3279397">
                  <a:moveTo>
                    <a:pt x="0" y="0"/>
                  </a:moveTo>
                  <a:lnTo>
                    <a:pt x="3279397" y="0"/>
                  </a:lnTo>
                  <a:lnTo>
                    <a:pt x="3279397" y="1890836"/>
                  </a:lnTo>
                  <a:lnTo>
                    <a:pt x="0" y="1890836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79397" cy="19289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754179"/>
            <a:ext cx="14601091" cy="8532821"/>
            <a:chOff x="0" y="0"/>
            <a:chExt cx="3845555" cy="2247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555" cy="2247327"/>
            </a:xfrm>
            <a:custGeom>
              <a:avLst/>
              <a:gdLst/>
              <a:ahLst/>
              <a:cxnLst/>
              <a:rect r="r" b="b" t="t" l="l"/>
              <a:pathLst>
                <a:path h="2247327" w="3845555">
                  <a:moveTo>
                    <a:pt x="0" y="0"/>
                  </a:moveTo>
                  <a:lnTo>
                    <a:pt x="3845555" y="0"/>
                  </a:lnTo>
                  <a:lnTo>
                    <a:pt x="3845555" y="2247327"/>
                  </a:lnTo>
                  <a:lnTo>
                    <a:pt x="0" y="224732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45555" cy="22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12680" y="4349849"/>
            <a:ext cx="9897625" cy="36958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62079" indent="-381039" lvl="1">
              <a:lnSpc>
                <a:spcPts val="4941"/>
              </a:lnSpc>
              <a:buAutoNum type="arabicPeriod" startAt="1"/>
            </a:pP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Reproduce los videos de GMP o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s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eguridad</a:t>
            </a:r>
          </a:p>
          <a:p>
            <a:pPr algn="l" marL="762079" indent="-381039" lvl="1">
              <a:lnSpc>
                <a:spcPts val="4941"/>
              </a:lnSpc>
              <a:buAutoNum type="arabicPeriod" startAt="1"/>
            </a:pP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Completa la inscripción en WebTrax</a:t>
            </a:r>
          </a:p>
          <a:p>
            <a:pPr algn="l" marL="762079" indent="-381039" lvl="1">
              <a:lnSpc>
                <a:spcPts val="4941"/>
              </a:lnSpc>
              <a:buAutoNum type="arabicPeriod" startAt="1"/>
            </a:pP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Crea la tarjeta de asistencia + sobre de Wisely</a:t>
            </a:r>
          </a:p>
          <a:p>
            <a:pPr algn="l" marL="762079" indent="-381039" lvl="1">
              <a:lnSpc>
                <a:spcPts val="4941"/>
              </a:lnSpc>
              <a:buAutoNum type="arabicPeriod" startAt="1"/>
            </a:pP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Archiva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copias y materiales</a:t>
            </a:r>
          </a:p>
          <a:p>
            <a:pPr algn="l" marL="762079" indent="-381039" lvl="1">
              <a:lnSpc>
                <a:spcPts val="4941"/>
              </a:lnSpc>
              <a:spcBef>
                <a:spcPct val="0"/>
              </a:spcBef>
              <a:buAutoNum type="arabicPeriod" startAt="1"/>
            </a:pP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Entr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ega al solicitante los documentos finales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(política, ta</a:t>
            </a:r>
            <a:r>
              <a:rPr lang="en-US" sz="3529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rjeta, sobre)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70627" y="250499"/>
            <a:ext cx="17746746" cy="11607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520"/>
              </a:lnSpc>
              <a:spcBef>
                <a:spcPct val="0"/>
              </a:spcBef>
            </a:pPr>
            <a:r>
              <a:rPr lang="en-US" b="true" sz="6800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Paso</a:t>
            </a:r>
            <a:r>
              <a:rPr lang="en-US" b="true" sz="6800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 4 — Entrenamiento y Enrolamiento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947045" y="8722863"/>
            <a:ext cx="6393910" cy="58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06606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Ingoude Company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12680" y="3016589"/>
            <a:ext cx="3892772" cy="983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79"/>
              </a:lnSpc>
              <a:spcBef>
                <a:spcPct val="0"/>
              </a:spcBef>
            </a:pPr>
            <a:r>
              <a:rPr lang="en-US" b="true" sz="5271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Checklist: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7300545" y="5049930"/>
            <a:ext cx="1961377" cy="381172"/>
            <a:chOff x="0" y="0"/>
            <a:chExt cx="516577" cy="100391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16577" cy="100391"/>
            </a:xfrm>
            <a:custGeom>
              <a:avLst/>
              <a:gdLst/>
              <a:ahLst/>
              <a:cxnLst/>
              <a:rect r="r" b="b" t="t" l="l"/>
              <a:pathLst>
                <a:path h="100391" w="516577">
                  <a:moveTo>
                    <a:pt x="0" y="0"/>
                  </a:moveTo>
                  <a:lnTo>
                    <a:pt x="516577" y="0"/>
                  </a:lnTo>
                  <a:lnTo>
                    <a:pt x="516577" y="100391"/>
                  </a:lnTo>
                  <a:lnTo>
                    <a:pt x="0" y="10039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516577" cy="13849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612424" y="5754323"/>
            <a:ext cx="5716101" cy="410067"/>
            <a:chOff x="0" y="0"/>
            <a:chExt cx="1505475" cy="108001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1505475" cy="108001"/>
            </a:xfrm>
            <a:custGeom>
              <a:avLst/>
              <a:gdLst/>
              <a:ahLst/>
              <a:cxnLst/>
              <a:rect r="r" b="b" t="t" l="l"/>
              <a:pathLst>
                <a:path h="108001" w="1505475">
                  <a:moveTo>
                    <a:pt x="0" y="0"/>
                  </a:moveTo>
                  <a:lnTo>
                    <a:pt x="1505475" y="0"/>
                  </a:lnTo>
                  <a:lnTo>
                    <a:pt x="1505475" y="108001"/>
                  </a:lnTo>
                  <a:lnTo>
                    <a:pt x="0" y="108001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1505475" cy="14610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993334"/>
            <a:chOff x="0" y="0"/>
            <a:chExt cx="4816593" cy="78836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788368"/>
            </a:xfrm>
            <a:custGeom>
              <a:avLst/>
              <a:gdLst/>
              <a:ahLst/>
              <a:cxnLst/>
              <a:rect r="r" b="b" t="t" l="l"/>
              <a:pathLst>
                <a:path h="788368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788368"/>
                  </a:lnTo>
                  <a:lnTo>
                    <a:pt x="0" y="788368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816593" cy="82646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10800000">
            <a:off x="16493469" y="5355440"/>
            <a:ext cx="1531662" cy="1531662"/>
          </a:xfrm>
          <a:custGeom>
            <a:avLst/>
            <a:gdLst/>
            <a:ahLst/>
            <a:cxnLst/>
            <a:rect r="r" b="b" t="t" l="l"/>
            <a:pathLst>
              <a:path h="1531662" w="1531662">
                <a:moveTo>
                  <a:pt x="0" y="0"/>
                </a:moveTo>
                <a:lnTo>
                  <a:pt x="1531662" y="0"/>
                </a:lnTo>
                <a:lnTo>
                  <a:pt x="1531662" y="1531661"/>
                </a:lnTo>
                <a:lnTo>
                  <a:pt x="0" y="153166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259380" y="4450751"/>
            <a:ext cx="4826800" cy="1140332"/>
          </a:xfrm>
          <a:custGeom>
            <a:avLst/>
            <a:gdLst/>
            <a:ahLst/>
            <a:cxnLst/>
            <a:rect r="r" b="b" t="t" l="l"/>
            <a:pathLst>
              <a:path h="1140332" w="4826800">
                <a:moveTo>
                  <a:pt x="0" y="0"/>
                </a:moveTo>
                <a:lnTo>
                  <a:pt x="4826800" y="0"/>
                </a:lnTo>
                <a:lnTo>
                  <a:pt x="4826800" y="1140332"/>
                </a:lnTo>
                <a:lnTo>
                  <a:pt x="0" y="114033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0493143" y="7048500"/>
            <a:ext cx="4694871" cy="1408461"/>
          </a:xfrm>
          <a:custGeom>
            <a:avLst/>
            <a:gdLst/>
            <a:ahLst/>
            <a:cxnLst/>
            <a:rect r="r" b="b" t="t" l="l"/>
            <a:pathLst>
              <a:path h="1408461" w="4694871">
                <a:moveTo>
                  <a:pt x="0" y="0"/>
                </a:moveTo>
                <a:lnTo>
                  <a:pt x="4694871" y="0"/>
                </a:lnTo>
                <a:lnTo>
                  <a:pt x="4694871" y="1408461"/>
                </a:lnTo>
                <a:lnTo>
                  <a:pt x="0" y="140846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8706758" y="4573334"/>
            <a:ext cx="1679228" cy="1640773"/>
          </a:xfrm>
          <a:custGeom>
            <a:avLst/>
            <a:gdLst/>
            <a:ahLst/>
            <a:cxnLst/>
            <a:rect r="r" b="b" t="t" l="l"/>
            <a:pathLst>
              <a:path h="1640773" w="1679228">
                <a:moveTo>
                  <a:pt x="0" y="0"/>
                </a:moveTo>
                <a:lnTo>
                  <a:pt x="1679228" y="0"/>
                </a:lnTo>
                <a:lnTo>
                  <a:pt x="1679228" y="1640773"/>
                </a:lnTo>
                <a:lnTo>
                  <a:pt x="0" y="1640773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26793" y="537849"/>
            <a:ext cx="12077805" cy="156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2675"/>
              </a:lnSpc>
              <a:spcBef>
                <a:spcPct val="0"/>
              </a:spcBef>
            </a:pPr>
            <a:r>
              <a:rPr lang="en-US" b="true" sz="9054">
                <a:solidFill>
                  <a:srgbClr val="FEFAE0"/>
                </a:solidFill>
                <a:latin typeface="Gotham Bold"/>
                <a:ea typeface="Gotham Bold"/>
                <a:cs typeface="Gotham Bold"/>
                <a:sym typeface="Gotham Bold"/>
              </a:rPr>
              <a:t>Sistemas Esenciales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272875"/>
            <a:ext cx="7980473" cy="6316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2587" indent="-386293" lvl="1">
              <a:lnSpc>
                <a:spcPts val="5009"/>
              </a:lnSpc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Outlook: comunicación</a:t>
            </a:r>
          </a:p>
          <a:p>
            <a:pPr algn="l" marL="772587" indent="-386293" lvl="1">
              <a:lnSpc>
                <a:spcPts val="5009"/>
              </a:lnSpc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WebTrax: configuración de turnos</a:t>
            </a:r>
          </a:p>
          <a:p>
            <a:pPr algn="l" marL="772587" indent="-386293" lvl="1">
              <a:lnSpc>
                <a:spcPts val="5009"/>
              </a:lnSpc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TempWorks: HRIS, pagos y archivos</a:t>
            </a:r>
          </a:p>
          <a:p>
            <a:pPr algn="l" marL="772587" indent="-386293" lvl="1">
              <a:lnSpc>
                <a:spcPts val="5009"/>
              </a:lnSpc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</a:t>
            </a: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awlogix: verificación de elegibilidad</a:t>
            </a:r>
          </a:p>
          <a:p>
            <a:pPr algn="l" marL="772587" indent="-386293" lvl="1">
              <a:lnSpc>
                <a:spcPts val="5009"/>
              </a:lnSpc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WebCenter: autoservicio del empleado</a:t>
            </a:r>
          </a:p>
          <a:p>
            <a:pPr algn="l" marL="772587" indent="-386293" lvl="1">
              <a:lnSpc>
                <a:spcPts val="5009"/>
              </a:lnSpc>
              <a:spcBef>
                <a:spcPct val="0"/>
              </a:spcBef>
              <a:buFont typeface="Arial"/>
              <a:buChar char="•"/>
            </a:pPr>
            <a:r>
              <a:rPr lang="en-US" sz="357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SharePoint: base de datos de exámenes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632300" y="3459484"/>
            <a:ext cx="1812518" cy="287602"/>
            <a:chOff x="0" y="0"/>
            <a:chExt cx="477371" cy="7574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7371" cy="75747"/>
            </a:xfrm>
            <a:custGeom>
              <a:avLst/>
              <a:gdLst/>
              <a:ahLst/>
              <a:cxnLst/>
              <a:rect r="r" b="b" t="t" l="l"/>
              <a:pathLst>
                <a:path h="75747" w="477371">
                  <a:moveTo>
                    <a:pt x="0" y="0"/>
                  </a:moveTo>
                  <a:lnTo>
                    <a:pt x="477371" y="0"/>
                  </a:lnTo>
                  <a:lnTo>
                    <a:pt x="477371" y="75747"/>
                  </a:lnTo>
                  <a:lnTo>
                    <a:pt x="0" y="7574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477371" cy="113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724149" y="4132533"/>
            <a:ext cx="1934984" cy="318218"/>
            <a:chOff x="0" y="0"/>
            <a:chExt cx="509625" cy="8381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509625" cy="83810"/>
            </a:xfrm>
            <a:custGeom>
              <a:avLst/>
              <a:gdLst/>
              <a:ahLst/>
              <a:cxnLst/>
              <a:rect r="r" b="b" t="t" l="l"/>
              <a:pathLst>
                <a:path h="83810" w="509625">
                  <a:moveTo>
                    <a:pt x="0" y="0"/>
                  </a:moveTo>
                  <a:lnTo>
                    <a:pt x="509625" y="0"/>
                  </a:lnTo>
                  <a:lnTo>
                    <a:pt x="509625" y="83810"/>
                  </a:lnTo>
                  <a:lnTo>
                    <a:pt x="0" y="8381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509625" cy="12191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724149" y="4741791"/>
            <a:ext cx="2501386" cy="279126"/>
            <a:chOff x="0" y="0"/>
            <a:chExt cx="658801" cy="73515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58801" cy="73515"/>
            </a:xfrm>
            <a:custGeom>
              <a:avLst/>
              <a:gdLst/>
              <a:ahLst/>
              <a:cxnLst/>
              <a:rect r="r" b="b" t="t" l="l"/>
              <a:pathLst>
                <a:path h="73515" w="658801">
                  <a:moveTo>
                    <a:pt x="0" y="0"/>
                  </a:moveTo>
                  <a:lnTo>
                    <a:pt x="658801" y="0"/>
                  </a:lnTo>
                  <a:lnTo>
                    <a:pt x="658801" y="73515"/>
                  </a:lnTo>
                  <a:lnTo>
                    <a:pt x="0" y="73515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658801" cy="11161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846614" y="6011517"/>
            <a:ext cx="1812518" cy="287602"/>
            <a:chOff x="0" y="0"/>
            <a:chExt cx="477371" cy="7574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477371" cy="75747"/>
            </a:xfrm>
            <a:custGeom>
              <a:avLst/>
              <a:gdLst/>
              <a:ahLst/>
              <a:cxnLst/>
              <a:rect r="r" b="b" t="t" l="l"/>
              <a:pathLst>
                <a:path h="75747" w="477371">
                  <a:moveTo>
                    <a:pt x="0" y="0"/>
                  </a:moveTo>
                  <a:lnTo>
                    <a:pt x="477371" y="0"/>
                  </a:lnTo>
                  <a:lnTo>
                    <a:pt x="477371" y="75747"/>
                  </a:lnTo>
                  <a:lnTo>
                    <a:pt x="0" y="75747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477371" cy="11384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846614" y="7194677"/>
            <a:ext cx="2271763" cy="394759"/>
            <a:chOff x="0" y="0"/>
            <a:chExt cx="598325" cy="103969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598325" cy="103969"/>
            </a:xfrm>
            <a:custGeom>
              <a:avLst/>
              <a:gdLst/>
              <a:ahLst/>
              <a:cxnLst/>
              <a:rect r="r" b="b" t="t" l="l"/>
              <a:pathLst>
                <a:path h="103969" w="598325">
                  <a:moveTo>
                    <a:pt x="0" y="0"/>
                  </a:moveTo>
                  <a:lnTo>
                    <a:pt x="598325" y="0"/>
                  </a:lnTo>
                  <a:lnTo>
                    <a:pt x="598325" y="103969"/>
                  </a:lnTo>
                  <a:lnTo>
                    <a:pt x="0" y="103969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598325" cy="1420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1138673" y="4285733"/>
            <a:ext cx="5180316" cy="1496947"/>
            <a:chOff x="0" y="0"/>
            <a:chExt cx="1364363" cy="394258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1364363" cy="394258"/>
            </a:xfrm>
            <a:custGeom>
              <a:avLst/>
              <a:gdLst/>
              <a:ahLst/>
              <a:cxnLst/>
              <a:rect r="r" b="b" t="t" l="l"/>
              <a:pathLst>
                <a:path h="394258" w="1364363">
                  <a:moveTo>
                    <a:pt x="0" y="0"/>
                  </a:moveTo>
                  <a:lnTo>
                    <a:pt x="1364363" y="0"/>
                  </a:lnTo>
                  <a:lnTo>
                    <a:pt x="1364363" y="394258"/>
                  </a:lnTo>
                  <a:lnTo>
                    <a:pt x="0" y="394258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1364363" cy="4323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0232414" y="6907075"/>
            <a:ext cx="5122289" cy="1549886"/>
            <a:chOff x="0" y="0"/>
            <a:chExt cx="1349080" cy="4082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1349080" cy="408200"/>
            </a:xfrm>
            <a:custGeom>
              <a:avLst/>
              <a:gdLst/>
              <a:ahLst/>
              <a:cxnLst/>
              <a:rect r="r" b="b" t="t" l="l"/>
              <a:pathLst>
                <a:path h="408200" w="1349080">
                  <a:moveTo>
                    <a:pt x="0" y="0"/>
                  </a:moveTo>
                  <a:lnTo>
                    <a:pt x="1349080" y="0"/>
                  </a:lnTo>
                  <a:lnTo>
                    <a:pt x="1349080" y="408200"/>
                  </a:lnTo>
                  <a:lnTo>
                    <a:pt x="0" y="40820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1349080" cy="4463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947045" y="0"/>
            <a:ext cx="12340955" cy="7332348"/>
            <a:chOff x="0" y="0"/>
            <a:chExt cx="3250293" cy="193115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50293" cy="1931153"/>
            </a:xfrm>
            <a:custGeom>
              <a:avLst/>
              <a:gdLst/>
              <a:ahLst/>
              <a:cxnLst/>
              <a:rect r="r" b="b" t="t" l="l"/>
              <a:pathLst>
                <a:path h="1931153" w="3250293">
                  <a:moveTo>
                    <a:pt x="0" y="0"/>
                  </a:moveTo>
                  <a:lnTo>
                    <a:pt x="3250293" y="0"/>
                  </a:lnTo>
                  <a:lnTo>
                    <a:pt x="3250293" y="1931153"/>
                  </a:lnTo>
                  <a:lnTo>
                    <a:pt x="0" y="1931153"/>
                  </a:lnTo>
                  <a:close/>
                </a:path>
              </a:pathLst>
            </a:custGeom>
            <a:solidFill>
              <a:srgbClr val="FEFAE0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50293" cy="196925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1754179"/>
            <a:ext cx="14601091" cy="8532821"/>
            <a:chOff x="0" y="0"/>
            <a:chExt cx="3845555" cy="224732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45555" cy="2247327"/>
            </a:xfrm>
            <a:custGeom>
              <a:avLst/>
              <a:gdLst/>
              <a:ahLst/>
              <a:cxnLst/>
              <a:rect r="r" b="b" t="t" l="l"/>
              <a:pathLst>
                <a:path h="2247327" w="3845555">
                  <a:moveTo>
                    <a:pt x="0" y="0"/>
                  </a:moveTo>
                  <a:lnTo>
                    <a:pt x="3845555" y="0"/>
                  </a:lnTo>
                  <a:lnTo>
                    <a:pt x="3845555" y="2247327"/>
                  </a:lnTo>
                  <a:lnTo>
                    <a:pt x="0" y="2247327"/>
                  </a:lnTo>
                  <a:close/>
                </a:path>
              </a:pathLst>
            </a:custGeom>
            <a:solidFill>
              <a:srgbClr val="066060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3845555" cy="22854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12680" y="4557869"/>
            <a:ext cx="9455891" cy="29436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Responde correo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 c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on rapidez y precisión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Usa saludo → cuerpo → cierre adecuados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Copia (CC) a tu gerente y despacho</a:t>
            </a:r>
          </a:p>
          <a:p>
            <a:pPr algn="l" marL="728067" indent="-364033" lvl="1">
              <a:lnSpc>
                <a:spcPts val="4721"/>
              </a:lnSpc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Mantén un tono res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petuoso y clar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o</a:t>
            </a:r>
          </a:p>
          <a:p>
            <a:pPr algn="l" marL="728067" indent="-364033" lvl="1">
              <a:lnSpc>
                <a:spcPts val="4721"/>
              </a:lnSpc>
              <a:spcBef>
                <a:spcPct val="0"/>
              </a:spcBef>
              <a:buAutoNum type="arabicPeriod" startAt="1"/>
            </a:pP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  <a:r>
              <a:rPr lang="en-US" sz="3372">
                <a:solidFill>
                  <a:srgbClr val="FEFAE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Protege la información confidencial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422444"/>
            <a:ext cx="15929420" cy="13317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858"/>
              </a:lnSpc>
              <a:spcBef>
                <a:spcPct val="0"/>
              </a:spcBef>
            </a:pPr>
            <a:r>
              <a:rPr lang="en-US" b="true" sz="77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Estándares de Comunicac</a:t>
            </a:r>
            <a:r>
              <a:rPr lang="en-US" b="true" sz="7756">
                <a:solidFill>
                  <a:srgbClr val="066060"/>
                </a:solidFill>
                <a:latin typeface="Gotham Bold"/>
                <a:ea typeface="Gotham Bold"/>
                <a:cs typeface="Gotham Bold"/>
                <a:sym typeface="Gotham Bold"/>
              </a:rPr>
              <a:t>ión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947045" y="8722863"/>
            <a:ext cx="6393910" cy="5837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397"/>
              </a:lnSpc>
              <a:spcBef>
                <a:spcPct val="0"/>
              </a:spcBef>
            </a:pPr>
            <a:r>
              <a:rPr lang="en-US" sz="3141" i="true">
                <a:solidFill>
                  <a:srgbClr val="06606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Ingoude Company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-10800000">
            <a:off x="16958120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1" y="0"/>
                </a:lnTo>
                <a:lnTo>
                  <a:pt x="1119141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-10800000">
            <a:off x="15838978" y="8901594"/>
            <a:ext cx="1119142" cy="1119142"/>
          </a:xfrm>
          <a:custGeom>
            <a:avLst/>
            <a:gdLst/>
            <a:ahLst/>
            <a:cxnLst/>
            <a:rect r="r" b="b" t="t" l="l"/>
            <a:pathLst>
              <a:path h="1119142" w="1119142">
                <a:moveTo>
                  <a:pt x="0" y="0"/>
                </a:moveTo>
                <a:lnTo>
                  <a:pt x="1119142" y="0"/>
                </a:lnTo>
                <a:lnTo>
                  <a:pt x="1119142" y="1119142"/>
                </a:lnTo>
                <a:lnTo>
                  <a:pt x="0" y="1119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3" id="13"/>
          <p:cNvSpPr txBox="true"/>
          <p:nvPr/>
        </p:nvSpPr>
        <p:spPr>
          <a:xfrm rot="0">
            <a:off x="1312680" y="3016589"/>
            <a:ext cx="3892772" cy="9831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7379"/>
              </a:lnSpc>
              <a:spcBef>
                <a:spcPct val="0"/>
              </a:spcBef>
            </a:pPr>
            <a:r>
              <a:rPr lang="en-US" b="true" sz="5271" i="true">
                <a:solidFill>
                  <a:srgbClr val="FEFAE0"/>
                </a:solidFill>
                <a:latin typeface="Helvetica World Bold Italics"/>
                <a:ea typeface="Helvetica World Bold Italics"/>
                <a:cs typeface="Helvetica World Bold Italics"/>
                <a:sym typeface="Helvetica World Bold Italics"/>
              </a:rPr>
              <a:t>Checklist: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DAG52zrCGEg</dc:identifier>
  <dcterms:modified xsi:type="dcterms:W3CDTF">2011-08-01T06:04:30Z</dcterms:modified>
  <cp:revision>1</cp:revision>
  <dc:title>Copy of Generalista de Recursos Humanos / Despachador de Personal </dc:title>
</cp:coreProperties>
</file>

<file path=docProps/thumbnail.jpeg>
</file>